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lph Boiru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E635FF-5F56-4027-9860-6B2CE1003927}">
  <a:tblStyle styleId="{A4E635FF-5F56-4027-9860-6B2CE10039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8F8E23-49C3-41D9-AC7A-23D19F66F6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9-19T13:07:57.162" idx="1">
    <p:pos x="1339" y="1004"/>
    <p:text>Maybe change this to use flexible assemblies but still have the part fully constrained.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03649633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03649633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4e8584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4e8584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slightly different, make it different for assembly as well (use the </a:t>
            </a:r>
            <a:r>
              <a:rPr lang="en-US" dirty="0" err="1"/>
              <a:t>esymmetrical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Configuration: for example - waterjet, undersize holes “waterjet config”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075f366a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075f366a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03649633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03649633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036496337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036496337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03649633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036496337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 to where to get the tutorial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79395f5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79395f5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075f366a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075f366a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Hole wizard on the corner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folder structure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075f366a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075f366a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ef224ce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ef224ce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why for the order the download type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“dissolve part” - Ralph solidwork 2018 for igs</a:t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f590ab0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f590ab0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 to good presentation as example for “design requirement”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84e8584d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84e8584d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079395f5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079395f5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first, and re-mate it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036496337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036496337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03649633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03649633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ee3086f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ee3086f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84e8584d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84e8584d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84e8584d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84e8584d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84e8584d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84e8584d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075f366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075f366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ee3086f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ee3086f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 on drawings before release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84e8584d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84e8584d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Baseline dimensioning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075f366a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075f366a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075f366a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075f366a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ef224cec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ef224cec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of why, what’s gonna happen if not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079395f5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079395f5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0.xml"/><Relationship Id="rId3" Type="http://schemas.openxmlformats.org/officeDocument/2006/relationships/slide" Target="../slides/slide3.xml"/><Relationship Id="rId7" Type="http://schemas.openxmlformats.org/officeDocument/2006/relationships/slide" Target="../slides/slide19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1.xml"/><Relationship Id="rId5" Type="http://schemas.openxmlformats.org/officeDocument/2006/relationships/slide" Target="../slides/slide5.xml"/><Relationship Id="rId4" Type="http://schemas.openxmlformats.org/officeDocument/2006/relationships/slide" Target="../slides/slide4.xml"/><Relationship Id="rId9" Type="http://schemas.openxmlformats.org/officeDocument/2006/relationships/slide" Target="../slides/slide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171210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335725" y="638811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0" y="168900"/>
            <a:ext cx="1712100" cy="652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2" action="ppaction://hlinksldjump"/>
              </a:rPr>
              <a:t>Design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Etiquette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 action="ppaction://hlinksldjump"/>
              </a:rPr>
              <a:t>CAD Workflow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Sketches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Parts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Imported </a:t>
            </a:r>
            <a:r>
              <a:rPr lang="en-US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Parts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Assembly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Top Down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Bottom Up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Beyond Design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dirty="0" err="1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Design</a:t>
            </a:r>
            <a:r>
              <a:rPr lang="en-US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 Reviews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Drawings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Documentation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Naming Convention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File Distribution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PDM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Reference Links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083125" y="1592700"/>
            <a:ext cx="9583500" cy="17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04250" y="3802175"/>
            <a:ext cx="9104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873350" y="1848000"/>
            <a:ext cx="4254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979025" y="1825625"/>
            <a:ext cx="437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873350" y="1848000"/>
            <a:ext cx="4254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979025" y="1825625"/>
            <a:ext cx="437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8"/>
          <p:cNvSpPr txBox="1"/>
          <p:nvPr/>
        </p:nvSpPr>
        <p:spPr>
          <a:xfrm>
            <a:off x="0" y="168900"/>
            <a:ext cx="1712100" cy="652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N=6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Schematics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Mass Calculation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O=6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Transmission</a:t>
            </a:r>
            <a:b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Power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Mass Calculation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olidsolutions.co.uk/solidworks/tutorial-videos/top-down-modelling-best-practice.aspx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solidworks.com/2018/English/SolidWorks/sldworks/c_Best_Practices_for_Mates_SWassy.htm?verRedirect=1" TargetMode="External"/><Relationship Id="rId7" Type="http://schemas.openxmlformats.org/officeDocument/2006/relationships/hyperlink" Target="https://www.solidsolutions.co.uk/solidworks/tutorial-videos/top-down-modelling-best-practice.aspx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tercad.com/category/solidworks-best-practices/" TargetMode="External"/><Relationship Id="rId5" Type="http://schemas.openxmlformats.org/officeDocument/2006/relationships/hyperlink" Target="https://forum.solidworks.com/thread/183132" TargetMode="External"/><Relationship Id="rId4" Type="http://schemas.openxmlformats.org/officeDocument/2006/relationships/hyperlink" Target="https://blog.alignex.com/10-large-assembly-best-practices-in-solidwork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Pk5QwUzJq3rBvQYNqfchAK_pTPB7w3ma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Design &amp; CAD Best Practices</a:t>
            </a:r>
            <a:endParaRPr sz="6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en-US"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altLang="en-US" dirty="0"/>
              <a:t>李岱峰</a:t>
            </a:r>
            <a:endParaRPr dirty="0"/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2020.07.22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075" y="762800"/>
            <a:ext cx="4710932" cy="28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175" y="4197800"/>
            <a:ext cx="3794318" cy="235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r="1893"/>
          <a:stretch/>
        </p:blipFill>
        <p:spPr>
          <a:xfrm>
            <a:off x="1772125" y="1246525"/>
            <a:ext cx="5708949" cy="32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2032775" y="150325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3D Sketch</a:t>
            </a:r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1"/>
          </p:nvPr>
        </p:nvSpPr>
        <p:spPr>
          <a:xfrm>
            <a:off x="5681256" y="228325"/>
            <a:ext cx="4454700" cy="101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SubT Frame Example</a:t>
            </a:r>
            <a:endParaRPr/>
          </a:p>
        </p:txBody>
      </p:sp>
      <p:sp>
        <p:nvSpPr>
          <p:cNvPr id="237" name="Google Shape;237;p34"/>
          <p:cNvSpPr txBox="1"/>
          <p:nvPr/>
        </p:nvSpPr>
        <p:spPr>
          <a:xfrm>
            <a:off x="1911175" y="3714050"/>
            <a:ext cx="20319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Initial 2D controlling sketch.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9271725" y="3714050"/>
            <a:ext cx="26181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Detailed 3D Sketch based off of 2D Sketch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3435175" y="5528325"/>
            <a:ext cx="28182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Weldment Feature Created from Both Feature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</a:t>
            </a:r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95055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 symmetry whenever possible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 configuration when possible (NOT PROGRESS RELATED)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Make features like when it’s being machined (block/cut)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 design table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Name useful dimensions and features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Especially when those dimensions are referenced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Make several simple features instead of one complicated feature. (More robust and easy to edit)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 fillet features instead of sketch fillets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Apply cosmetic fillet and chamfer last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Symmetrical Relations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869" y="1595100"/>
            <a:ext cx="10015474" cy="425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Configuration</a:t>
            </a:r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150" y="1457713"/>
            <a:ext cx="7025074" cy="48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1175" y="3015600"/>
            <a:ext cx="3185400" cy="17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features Like Being Machined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400" y="1595100"/>
            <a:ext cx="8909098" cy="479393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8630975" y="1595100"/>
            <a:ext cx="29535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Even better, if you dimension it as being machined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Design Table</a:t>
            </a:r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113" y="1420138"/>
            <a:ext cx="8708925" cy="489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Label Important Dimensions</a:t>
            </a:r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26" y="1524000"/>
            <a:ext cx="8765101" cy="51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Separate Features for Sketches</a:t>
            </a:r>
            <a:endParaRPr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851" y="1487700"/>
            <a:ext cx="6196375" cy="51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Fillet in Feature Not Sketch if Possible</a:t>
            </a:r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775" y="1732300"/>
            <a:ext cx="4555176" cy="46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950" y="1732300"/>
            <a:ext cx="4266209" cy="435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Imported Components</a:t>
            </a:r>
            <a:endParaRPr/>
          </a:p>
        </p:txBody>
      </p:sp>
      <p:sp>
        <p:nvSpPr>
          <p:cNvPr id="302" name="Google Shape;302;p43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9467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Suppress threads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When downloading parts, choose the best type available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 order: .sldprt, .sldasm, .igs, .step/stp (AP214), .step (AP203), .stl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Complete feature recognition the first time and save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For modified purchased parts, put all original features in a feature folder to make clear what your changes are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For assembly, save as part if you can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If you have to have an imported assembly, put it in a subfolder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Try to avoid surface models when possible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Clean up surfaces with the “Delete and Patch” tool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Override mass property with catalog listed mass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b="1"/>
              <a:t>Requirements:</a:t>
            </a:r>
            <a:r>
              <a:rPr lang="en-US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Know Requirements </a:t>
            </a:r>
            <a:r>
              <a:rPr lang="en-US">
                <a:solidFill>
                  <a:srgbClr val="FF0000"/>
                </a:solidFill>
              </a:rPr>
              <a:t>(then prioritize requirements)</a:t>
            </a:r>
            <a:endParaRPr>
              <a:solidFill>
                <a:srgbClr val="FF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Background Research </a:t>
            </a:r>
            <a:r>
              <a:rPr lang="en-US">
                <a:solidFill>
                  <a:srgbClr val="FF0000"/>
                </a:solidFill>
              </a:rPr>
              <a:t>(If exists, don’t redesign it)</a:t>
            </a:r>
            <a:endParaRPr>
              <a:solidFill>
                <a:srgbClr val="FF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System calculation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Component level research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Constantly check system mass and space envelope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Design reviews</a:t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10154450" y="3769100"/>
            <a:ext cx="1938900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ask for help if needed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52353"/>
            <a:ext cx="12192000" cy="2380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Assembly</a:t>
            </a:r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Origin plane mates (especially first part)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If possible, mate all components to one or two fixed references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Long chains of components take longer to solve and more likely to get errors.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Do not create loops for mates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Fully define the position of each part in assembly, unless visualization of motion needed for certain parts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Option: use mechanical mates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Patterns, not multiple same parts if possible </a:t>
            </a:r>
            <a:br>
              <a:rPr lang="en-US"/>
            </a:br>
            <a:r>
              <a:rPr lang="en-US"/>
              <a:t>(greatly reduce computing power needed)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Lock rotation on cylindrical mate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Put Origin as Mount Location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400" y="1657713"/>
            <a:ext cx="9424675" cy="42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Component Patterns</a:t>
            </a:r>
            <a:endParaRPr/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175" y="2117250"/>
            <a:ext cx="3339919" cy="35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350" y="2225775"/>
            <a:ext cx="3170449" cy="35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 txBox="1"/>
          <p:nvPr/>
        </p:nvSpPr>
        <p:spPr>
          <a:xfrm>
            <a:off x="7903975" y="1168075"/>
            <a:ext cx="41739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addition, use the magic combo:</a:t>
            </a:r>
            <a:endParaRPr sz="2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hole wizard</a:t>
            </a:r>
            <a:endParaRPr sz="2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+</a:t>
            </a:r>
            <a:endParaRPr sz="2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Pattern driven component pattern </a:t>
            </a:r>
            <a:endParaRPr sz="2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Pattern Driven Component Pattern</a:t>
            </a:r>
            <a:endParaRPr/>
          </a:p>
        </p:txBody>
      </p:sp>
      <p:pic>
        <p:nvPicPr>
          <p:cNvPr id="328" name="Google Shape;328;p47"/>
          <p:cNvPicPr preferRelativeResize="0"/>
          <p:nvPr/>
        </p:nvPicPr>
        <p:blipFill rotWithShape="1">
          <a:blip r:embed="rId3">
            <a:alphaModFix/>
          </a:blip>
          <a:srcRect l="-550" t="870" r="549" b="-870"/>
          <a:stretch/>
        </p:blipFill>
        <p:spPr>
          <a:xfrm>
            <a:off x="2540850" y="1555625"/>
            <a:ext cx="7499775" cy="47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63" y="758325"/>
            <a:ext cx="10372725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8"/>
          <p:cNvSpPr txBox="1"/>
          <p:nvPr/>
        </p:nvSpPr>
        <p:spPr>
          <a:xfrm>
            <a:off x="2032775" y="5807000"/>
            <a:ext cx="71871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https://www.solidsolutions.co.uk/solidworks/tutorial-videos/top-down-modelling-best-practice.aspx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 Up</a:t>
            </a:r>
            <a:endParaRPr/>
          </a:p>
        </p:txBody>
      </p:sp>
      <p:sp>
        <p:nvSpPr>
          <p:cNvPr id="340" name="Google Shape;340;p49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Model parts about the origin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Mate with planes/references instead of features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Don’t link parts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Down</a:t>
            </a:r>
            <a:endParaRPr/>
          </a:p>
        </p:txBody>
      </p:sp>
      <p:sp>
        <p:nvSpPr>
          <p:cNvPr id="346" name="Google Shape;346;p50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Name key dimensions on master model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Create moveable blocks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 Links</a:t>
            </a:r>
            <a:endParaRPr dirty="0"/>
          </a:p>
        </p:txBody>
      </p:sp>
      <p:sp>
        <p:nvSpPr>
          <p:cNvPr id="416" name="Google Shape;416;p61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-US" sz="700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700" dirty="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11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http://help.solidworks.com/2018/English/SolidWorks/sldworks/c_Best_Practices_for_Mates_SWassy.htm?verRedirect=1</a:t>
            </a:r>
            <a:endParaRPr sz="1100" u="sng" dirty="0">
              <a:solidFill>
                <a:srgbClr val="1155CC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-US" sz="700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700" dirty="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-US" sz="11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https://blog.alignex.com/10-large-assembly-best-practices-in-solidworks</a:t>
            </a:r>
            <a:endParaRPr sz="1100" u="sng" dirty="0">
              <a:solidFill>
                <a:srgbClr val="1155CC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-US" sz="700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700" dirty="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-US" sz="11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https://forum.solidworks.com/thread/183132</a:t>
            </a:r>
            <a:endParaRPr sz="1100" u="sng" dirty="0">
              <a:solidFill>
                <a:srgbClr val="1155CC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-US" sz="700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700" dirty="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</a:t>
            </a:r>
            <a:r>
              <a:rPr lang="en-US" sz="11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https://petercad.com/category/solidworks-best-practices/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-US" sz="700" dirty="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https://www.solidsolutions.co.uk/solidworks/tutorial-videos/top-down-modelling-best-practice.aspx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Collaborating Etiquette</a:t>
            </a:r>
            <a:endParaRPr dirty="0"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Fully define the position of each part in assembly, unless visualization of motion needed for certain parts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Don’t push parts/assemblies when they are broken, fix what you break before you push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Use part library if available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Don’t release linked parts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Use “Weldment” feature for tube, 80/20, angle, and other structures made from “beam” elements.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 Workflow</a:t>
            </a: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Example: SolidWorks PDM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375" y="2851025"/>
            <a:ext cx="72390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Sketches (some are SW specific)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2170025" y="1463025"/>
            <a:ext cx="9227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Fully define sketches. All </a:t>
            </a:r>
            <a:r>
              <a:rPr lang="en-US" b="1" u="sng"/>
              <a:t>BLACK</a:t>
            </a:r>
            <a:r>
              <a:rPr lang="en-US"/>
              <a:t>, no </a:t>
            </a:r>
            <a:r>
              <a:rPr lang="en-US" b="1" u="sng">
                <a:solidFill>
                  <a:srgbClr val="0000FF"/>
                </a:solidFill>
              </a:rPr>
              <a:t>BLUE</a:t>
            </a:r>
            <a:r>
              <a:rPr lang="en-US"/>
              <a:t>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DO NOT use “Fully Define Sketch” button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 equations, relations, and general variables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 relation definitions (for example, “=”), or define variables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Dimension rectangles from the edges, not the corner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Make separate features in separate sketch unless it’s master sketch from top-down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 symmetrical relations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Put origin at a mounting location (or center point)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 construction lines to help define sketch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3D Sketch - 2D first then having 3D sketch come off of that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Sketch - Fully Define Sketches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396" y="2150763"/>
            <a:ext cx="5435850" cy="398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025" y="2468312"/>
            <a:ext cx="4358801" cy="3351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30"/>
          <p:cNvGrpSpPr/>
          <p:nvPr/>
        </p:nvGrpSpPr>
        <p:grpSpPr>
          <a:xfrm>
            <a:off x="7541950" y="2231860"/>
            <a:ext cx="1516025" cy="2013765"/>
            <a:chOff x="7541950" y="2231860"/>
            <a:chExt cx="1516025" cy="2013765"/>
          </a:xfrm>
        </p:grpSpPr>
        <p:pic>
          <p:nvPicPr>
            <p:cNvPr id="196" name="Google Shape;19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41950" y="2231860"/>
              <a:ext cx="1516025" cy="187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0"/>
            <p:cNvSpPr/>
            <p:nvPr/>
          </p:nvSpPr>
          <p:spPr>
            <a:xfrm>
              <a:off x="7575300" y="3842125"/>
              <a:ext cx="1266300" cy="4035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2012700" y="1982688"/>
            <a:ext cx="1685125" cy="2415338"/>
            <a:chOff x="2012700" y="1982688"/>
            <a:chExt cx="1685125" cy="2415338"/>
          </a:xfrm>
        </p:grpSpPr>
        <p:pic>
          <p:nvPicPr>
            <p:cNvPr id="199" name="Google Shape;19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2775" y="1982688"/>
              <a:ext cx="1665050" cy="23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30"/>
            <p:cNvSpPr/>
            <p:nvPr/>
          </p:nvSpPr>
          <p:spPr>
            <a:xfrm>
              <a:off x="2012700" y="3994525"/>
              <a:ext cx="1266300" cy="4035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Sketch - Combine Common Dimensions</a:t>
            </a: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31"/>
          <p:cNvGrpSpPr/>
          <p:nvPr/>
        </p:nvGrpSpPr>
        <p:grpSpPr>
          <a:xfrm>
            <a:off x="4818725" y="1669550"/>
            <a:ext cx="6693724" cy="4163801"/>
            <a:chOff x="4818725" y="1669550"/>
            <a:chExt cx="6693724" cy="4163801"/>
          </a:xfrm>
        </p:grpSpPr>
        <p:pic>
          <p:nvPicPr>
            <p:cNvPr id="208" name="Google Shape;20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18725" y="1669550"/>
              <a:ext cx="6693724" cy="4163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31"/>
            <p:cNvSpPr/>
            <p:nvPr/>
          </p:nvSpPr>
          <p:spPr>
            <a:xfrm>
              <a:off x="6131413" y="4106600"/>
              <a:ext cx="661200" cy="544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0237850" y="4162625"/>
              <a:ext cx="661200" cy="544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31"/>
          <p:cNvGrpSpPr/>
          <p:nvPr/>
        </p:nvGrpSpPr>
        <p:grpSpPr>
          <a:xfrm>
            <a:off x="2077600" y="1595100"/>
            <a:ext cx="2637975" cy="5038100"/>
            <a:chOff x="2077600" y="1595100"/>
            <a:chExt cx="2637975" cy="5038100"/>
          </a:xfrm>
        </p:grpSpPr>
        <p:pic>
          <p:nvPicPr>
            <p:cNvPr id="212" name="Google Shape;21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7600" y="1595100"/>
              <a:ext cx="2637975" cy="503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1"/>
            <p:cNvSpPr/>
            <p:nvPr/>
          </p:nvSpPr>
          <p:spPr>
            <a:xfrm>
              <a:off x="2126400" y="5126325"/>
              <a:ext cx="1266300" cy="331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Sketch - Dimensioning Rectangles</a:t>
            </a:r>
            <a:endParaRPr/>
          </a:p>
        </p:txBody>
      </p:sp>
      <p:pic>
        <p:nvPicPr>
          <p:cNvPr id="219" name="Google Shape;219;p32" title="Dimension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900" y="1318700"/>
            <a:ext cx="6873325" cy="51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Construction Lines</a:t>
            </a:r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226" y="1669552"/>
            <a:ext cx="6473451" cy="47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8801900" y="897925"/>
            <a:ext cx="3285900" cy="1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Also: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-Symmetrical Relation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-Origin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Microsoft Office PowerPoint</Application>
  <PresentationFormat>宽屏</PresentationFormat>
  <Paragraphs>117</Paragraphs>
  <Slides>27</Slides>
  <Notes>27</Notes>
  <HiddenSlides>2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Design &amp; CAD Best Practices</vt:lpstr>
      <vt:lpstr>Design</vt:lpstr>
      <vt:lpstr>Collaborating Etiquette</vt:lpstr>
      <vt:lpstr>CAD Workflow</vt:lpstr>
      <vt:lpstr>Sketches (some are SW specific)</vt:lpstr>
      <vt:lpstr>Sketch - Fully Define Sketches</vt:lpstr>
      <vt:lpstr>Sketch - Combine Common Dimensions</vt:lpstr>
      <vt:lpstr>Sketch - Dimensioning Rectangles</vt:lpstr>
      <vt:lpstr>Use Construction Lines</vt:lpstr>
      <vt:lpstr>3D Sketch</vt:lpstr>
      <vt:lpstr>Parts</vt:lpstr>
      <vt:lpstr>Use Symmetrical Relations</vt:lpstr>
      <vt:lpstr>Use Configuration</vt:lpstr>
      <vt:lpstr>Make features Like Being Machined</vt:lpstr>
      <vt:lpstr>Use Design Table</vt:lpstr>
      <vt:lpstr>Label Important Dimensions</vt:lpstr>
      <vt:lpstr>Make Separate Features for Sketches</vt:lpstr>
      <vt:lpstr>Fillet in Feature Not Sketch if Possible</vt:lpstr>
      <vt:lpstr>Imported Components</vt:lpstr>
      <vt:lpstr>Assembly</vt:lpstr>
      <vt:lpstr>Put Origin as Mount Location</vt:lpstr>
      <vt:lpstr>Use Component Patterns</vt:lpstr>
      <vt:lpstr>Pattern Driven Component Pattern</vt:lpstr>
      <vt:lpstr>PowerPoint 演示文稿</vt:lpstr>
      <vt:lpstr>Bottom Up</vt:lpstr>
      <vt:lpstr>Top Down</vt:lpstr>
      <vt:lpstr>Reference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&amp; CAD Best Practices</dc:title>
  <cp:lastModifiedBy>Li Daifeng</cp:lastModifiedBy>
  <cp:revision>1</cp:revision>
  <dcterms:modified xsi:type="dcterms:W3CDTF">2020-07-22T07:39:32Z</dcterms:modified>
</cp:coreProperties>
</file>